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4"/>
  </p:sldMasterIdLst>
  <p:notesMasterIdLst>
    <p:notesMasterId r:id="rId11"/>
  </p:notesMasterIdLst>
  <p:handoutMasterIdLst>
    <p:handoutMasterId r:id="rId12"/>
  </p:handoutMasterIdLst>
  <p:sldIdLst>
    <p:sldId id="3516" r:id="rId5"/>
    <p:sldId id="3570" r:id="rId6"/>
    <p:sldId id="3583" r:id="rId7"/>
    <p:sldId id="3584" r:id="rId8"/>
    <p:sldId id="3585" r:id="rId9"/>
    <p:sldId id="3581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기본 구역" id="{E01BE995-BFC2-4ED8-A89B-DF4717FF67A0}">
          <p14:sldIdLst>
            <p14:sldId id="3516"/>
            <p14:sldId id="3570"/>
            <p14:sldId id="3583"/>
            <p14:sldId id="3584"/>
            <p14:sldId id="3585"/>
            <p14:sldId id="3581"/>
          </p14:sldIdLst>
        </p14:section>
        <p14:section name="탐색적 데이터 분석 결과" id="{AA423445-CF8D-4C9F-BE21-FB9C7DC69DC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DEA"/>
    <a:srgbClr val="1F6765"/>
    <a:srgbClr val="FF6600"/>
    <a:srgbClr val="D8ECEB"/>
    <a:srgbClr val="418587"/>
    <a:srgbClr val="C9FAFC"/>
    <a:srgbClr val="A5D2D3"/>
    <a:srgbClr val="71C1B3"/>
    <a:srgbClr val="B5DBD3"/>
    <a:srgbClr val="CAE5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739C91-EA2B-441A-B1FC-6100ADDC1FEA}">
  <a:tblStyle styleId="{A4739C91-EA2B-441A-B1FC-6100ADDC1F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84" autoAdjust="0"/>
    <p:restoredTop sz="95153" autoAdjust="0"/>
  </p:normalViewPr>
  <p:slideViewPr>
    <p:cSldViewPr snapToGrid="0">
      <p:cViewPr varScale="1">
        <p:scale>
          <a:sx n="80" d="100"/>
          <a:sy n="80" d="100"/>
        </p:scale>
        <p:origin x="749" y="6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D5EE2-0F71-437D-9438-13CCE6E2D3A4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F53A9-D8CC-4D53-A6BF-2C0C2798EC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9014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gif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fld>
            <a:endParaRPr lang="ko-KR" altLang="en-US"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10300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7675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2546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394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6541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7" name="Google Shape;18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5837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>
  <p:cSld name="사용자 지정 레이아웃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C7CF2056-2E41-4C40-AE19-A9A1125F85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EA947DF-4474-4457-99B3-14ADC3E382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b="21945"/>
          <a:stretch/>
        </p:blipFill>
        <p:spPr>
          <a:xfrm>
            <a:off x="0" y="0"/>
            <a:ext cx="12192000" cy="360059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30C2DB1-E1BF-4A77-BBF7-D6BABA4974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532456" y="510866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446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 dirty="0"/>
          </a:p>
        </p:txBody>
      </p:sp>
      <p:cxnSp>
        <p:nvCxnSpPr>
          <p:cNvPr id="18" name="Google Shape;18;p3"/>
          <p:cNvCxnSpPr>
            <a:cxnSpLocks/>
            <a:stCxn id="22" idx="1"/>
            <a:endCxn id="22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19;p3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lang="en-US" altLang="ko-KR" sz="1023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831"/>
                <a:buFont typeface="Arial"/>
                <a:buNone/>
              </a:pPr>
              <a:t>‹#›</a:t>
            </a:fld>
            <a:endParaRPr sz="1023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92" b="1" i="0" u="none" strike="noStrike" cap="none" dirty="0">
                <a:solidFill>
                  <a:srgbClr val="34AEAA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/>
                <a:sym typeface="Arial"/>
              </a:rPr>
              <a:t>KT AIVLE School</a:t>
            </a:r>
            <a:endParaRPr sz="1723" dirty="0">
              <a:solidFill>
                <a:srgbClr val="34AEAA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553369" y="1338454"/>
            <a:ext cx="10757098" cy="655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562722" marR="0" lvl="0" indent="-468935" algn="l" rtl="0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✔"/>
              <a:defRPr sz="295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125444" marR="0" lvl="1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221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688165" marR="0" lvl="2" indent="-406410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250887" marR="0" lvl="3" indent="-390779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7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813609" marR="0" lvl="4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376331" marR="0" lvl="5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939052" marR="0" lvl="6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01774" marR="0" lvl="7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064496" marR="0" lvl="8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DB33C9-9F17-4570-866B-17EF57204CD7}"/>
              </a:ext>
            </a:extLst>
          </p:cNvPr>
          <p:cNvSpPr/>
          <p:nvPr userDrawn="1"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Google Shape;12;p40">
            <a:extLst>
              <a:ext uri="{FF2B5EF4-FFF2-40B4-BE49-F238E27FC236}">
                <a16:creationId xmlns:a16="http://schemas.microsoft.com/office/drawing/2014/main" id="{101F6C97-5613-4029-91DD-AB91A50C6258}"/>
              </a:ext>
            </a:extLst>
          </p:cNvPr>
          <p:cNvCxnSpPr/>
          <p:nvPr userDrawn="1"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w="28575" cap="flat" cmpd="thickThin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4" name="Google Shape;39;p42">
            <a:extLst>
              <a:ext uri="{FF2B5EF4-FFF2-40B4-BE49-F238E27FC236}">
                <a16:creationId xmlns:a16="http://schemas.microsoft.com/office/drawing/2014/main" id="{CD0CE241-17D8-47FB-BD1F-FE7D316AC62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">
  <p:cSld name="End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37679" y="404873"/>
            <a:ext cx="131450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/>
          <p:nvPr/>
        </p:nvSpPr>
        <p:spPr>
          <a:xfrm>
            <a:off x="7873572" y="3492799"/>
            <a:ext cx="2741372" cy="241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969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Make it possible</a:t>
            </a:r>
            <a:endParaRPr sz="1723" dirty="0"/>
          </a:p>
        </p:txBody>
      </p:sp>
      <p:pic>
        <p:nvPicPr>
          <p:cNvPr id="31" name="Google Shape;31;p5" descr="텍스트, 클립아트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52094" y="2907769"/>
            <a:ext cx="2372373" cy="49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14CD8E5-A4BC-4AC3-9C10-5483E0D95A4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24561"/>
            <a:ext cx="12192000" cy="75027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269241" y="1189178"/>
            <a:ext cx="11653522" cy="689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562722" marR="0" lvl="0" indent="-484566" algn="l" rtl="0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✔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125444" marR="0" lvl="1" indent="-433765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95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688165" marR="0" lvl="2" indent="-416804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733"/>
              <a:buFont typeface="Arial"/>
              <a:buChar char="•"/>
              <a:defRPr sz="21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250887" marR="0" lvl="3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813609" marR="0" lvl="4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376331" marR="0" lvl="5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939052" marR="0" lvl="6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01774" marR="0" lvl="7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064496" marR="0" lvl="8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0" y="0"/>
            <a:ext cx="3692308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54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565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562722" marR="0" lvl="0" indent="-456586" algn="l" rtl="0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42"/>
              <a:buFont typeface="Arial"/>
              <a:buChar char="•"/>
              <a:defRPr sz="275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125444" marR="0" lvl="1" indent="-433765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688165" marR="0" lvl="2" indent="-418524" algn="l" rtl="0">
              <a:lnSpc>
                <a:spcPct val="9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755"/>
              <a:buFont typeface="Arial"/>
              <a:buChar char="•"/>
              <a:defRPr sz="215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250887" marR="0" lvl="3" indent="-403284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–"/>
              <a:defRPr sz="192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813609" marR="0" lvl="4" indent="-403284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»"/>
              <a:defRPr sz="192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376331" marR="0" lvl="5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939052" marR="0" lvl="6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01774" marR="0" lvl="7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064496" marR="0" lvl="8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Section 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269241" y="2084172"/>
            <a:ext cx="11653522" cy="1162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35"/>
              <a:buFont typeface="Calibri"/>
              <a:buNone/>
              <a:defRPr sz="70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1" indent="0" algn="ctr">
              <a:buNone/>
              <a:defRPr sz="2000"/>
            </a:lvl2pPr>
            <a:lvl3pPr marL="914423" indent="0" algn="ctr">
              <a:buNone/>
              <a:defRPr sz="1801"/>
            </a:lvl3pPr>
            <a:lvl4pPr marL="1371634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9" indent="0" algn="ctr">
              <a:buNone/>
              <a:defRPr sz="1600"/>
            </a:lvl7pPr>
            <a:lvl8pPr marL="3200480" indent="0" algn="ctr">
              <a:buNone/>
              <a:defRPr sz="1600"/>
            </a:lvl8pPr>
            <a:lvl9pPr marL="3657691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39EA2-55BD-42D9-A3B3-20D6D22715F0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12FEC-B71F-4637-BA7F-AE62DE34BC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045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5" r:id="rId5"/>
    <p:sldLayoutId id="214748365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hyperlink" Target="https://www.acmicpc.net/problem/1144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783B93C-511C-42EC-BD84-5B9B054FB2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0" name="Google Shape;39;p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9613" y="402965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40;p42"/>
          <p:cNvSpPr/>
          <p:nvPr/>
        </p:nvSpPr>
        <p:spPr>
          <a:xfrm>
            <a:off x="9765915" y="6335312"/>
            <a:ext cx="222736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Make it possible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41;p42" descr="텍스트, 클립아트이(가) 표시된 사진&#10;&#10;자동 생성된 설명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910964" y="5829300"/>
            <a:ext cx="1927553" cy="417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" name="Google Shape;43;p42"/>
          <p:cNvCxnSpPr>
            <a:cxnSpLocks/>
          </p:cNvCxnSpPr>
          <p:nvPr/>
        </p:nvCxnSpPr>
        <p:spPr>
          <a:xfrm>
            <a:off x="862205" y="2286000"/>
            <a:ext cx="0" cy="1069750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5" name="Google Shape;57;p11"/>
          <p:cNvSpPr txBox="1">
            <a:spLocks/>
          </p:cNvSpPr>
          <p:nvPr/>
        </p:nvSpPr>
        <p:spPr>
          <a:xfrm>
            <a:off x="983631" y="2223951"/>
            <a:ext cx="9770093" cy="1205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ko-KR" altLang="en-US" sz="2000" spc="-100" dirty="0" err="1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취뽀하자</a:t>
            </a:r>
            <a:r>
              <a:rPr lang="en-US" altLang="ko-KR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! </a:t>
            </a:r>
          </a:p>
          <a:p>
            <a:pPr algn="l"/>
            <a:endParaRPr lang="en-US" altLang="ko-KR" sz="1000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 algn="l"/>
            <a:r>
              <a:rPr lang="ko-KR" altLang="en-US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코딩 </a:t>
            </a:r>
            <a:r>
              <a:rPr lang="ko-KR" altLang="en-US" sz="4400" b="1" spc="-100" dirty="0" err="1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마스터즈</a:t>
            </a:r>
            <a:r>
              <a:rPr lang="ko-KR" altLang="en-US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 문제 리뷰 </a:t>
            </a:r>
            <a:r>
              <a:rPr lang="en-US" altLang="ko-KR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(</a:t>
            </a:r>
            <a:r>
              <a:rPr lang="ko-KR" altLang="en-US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양정우</a:t>
            </a:r>
            <a:r>
              <a:rPr lang="en-US" altLang="ko-KR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)</a:t>
            </a:r>
          </a:p>
        </p:txBody>
      </p:sp>
      <p:sp>
        <p:nvSpPr>
          <p:cNvPr id="9" name="Google Shape;57;p11">
            <a:extLst>
              <a:ext uri="{FF2B5EF4-FFF2-40B4-BE49-F238E27FC236}">
                <a16:creationId xmlns:a16="http://schemas.microsoft.com/office/drawing/2014/main" id="{E3927A6B-D301-419B-A687-5B81C9865C94}"/>
              </a:ext>
            </a:extLst>
          </p:cNvPr>
          <p:cNvSpPr txBox="1">
            <a:spLocks/>
          </p:cNvSpPr>
          <p:nvPr/>
        </p:nvSpPr>
        <p:spPr>
          <a:xfrm>
            <a:off x="983632" y="3444241"/>
            <a:ext cx="4202322" cy="644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endParaRPr lang="en-US" altLang="ko-KR" sz="3200" b="1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1F6765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5561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D0FCF32-551C-44C0-A3EE-AA292F3D0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98" y="1179716"/>
            <a:ext cx="3895040" cy="5135359"/>
          </a:xfrm>
          <a:prstGeom prst="rect">
            <a:avLst/>
          </a:prstGeom>
        </p:spPr>
      </p:pic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685" y="287383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>
                <a:latin typeface="system-ui"/>
              </a:rPr>
              <a:t>곰팡이 </a:t>
            </a:r>
            <a:r>
              <a:rPr lang="en-US" altLang="ko-KR" sz="3200" dirty="0">
                <a:latin typeface="system-ui"/>
              </a:rPr>
              <a:t>(</a:t>
            </a:r>
            <a:r>
              <a:rPr lang="ko-KR" altLang="en-US" sz="3200" dirty="0">
                <a:latin typeface="system-ui"/>
              </a:rPr>
              <a:t>고급</a:t>
            </a:r>
            <a:r>
              <a:rPr lang="en-US" altLang="ko-KR" sz="3200" dirty="0">
                <a:latin typeface="system-ui"/>
              </a:rPr>
              <a:t>)</a:t>
            </a:r>
            <a:br>
              <a:rPr lang="ko-KR" altLang="en-US" sz="1400" b="1" i="0" dirty="0">
                <a:effectLst/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1F67ACC-8B18-4B77-8CC9-9101145E685E}"/>
              </a:ext>
            </a:extLst>
          </p:cNvPr>
          <p:cNvCxnSpPr>
            <a:cxnSpLocks/>
          </p:cNvCxnSpPr>
          <p:nvPr/>
        </p:nvCxnSpPr>
        <p:spPr>
          <a:xfrm>
            <a:off x="645498" y="4676775"/>
            <a:ext cx="218342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B648C74-1001-4405-87AA-B305EA333B31}"/>
              </a:ext>
            </a:extLst>
          </p:cNvPr>
          <p:cNvSpPr txBox="1"/>
          <p:nvPr/>
        </p:nvSpPr>
        <p:spPr>
          <a:xfrm>
            <a:off x="5471757" y="1568232"/>
            <a:ext cx="599634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문제 파악</a:t>
            </a:r>
            <a:r>
              <a:rPr lang="en-US" altLang="ko-KR" dirty="0"/>
              <a:t>]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>
                <a:highlight>
                  <a:srgbClr val="FFFF00"/>
                </a:highlight>
              </a:rPr>
              <a:t>곰팡이는 </a:t>
            </a:r>
            <a:r>
              <a:rPr lang="en-US" altLang="ko-KR" dirty="0">
                <a:highlight>
                  <a:srgbClr val="FFFF00"/>
                </a:highlight>
              </a:rPr>
              <a:t>1</a:t>
            </a:r>
            <a:r>
              <a:rPr lang="ko-KR" altLang="en-US" dirty="0" err="1">
                <a:highlight>
                  <a:srgbClr val="FFFF00"/>
                </a:highlight>
              </a:rPr>
              <a:t>분뒤</a:t>
            </a:r>
            <a:r>
              <a:rPr lang="ko-KR" altLang="en-US" dirty="0">
                <a:highlight>
                  <a:srgbClr val="FFFF00"/>
                </a:highlight>
              </a:rPr>
              <a:t> 상태변화</a:t>
            </a:r>
            <a:endParaRPr lang="en-US" altLang="ko-KR" dirty="0">
              <a:highlight>
                <a:srgbClr val="FFFF00"/>
              </a:highlight>
            </a:endParaRPr>
          </a:p>
          <a:p>
            <a:pPr marL="342900" indent="-342900">
              <a:buAutoNum type="arabicPeriod"/>
            </a:pPr>
            <a:endParaRPr lang="en-US" altLang="ko-KR" dirty="0">
              <a:highlight>
                <a:srgbClr val="FFFF00"/>
              </a:highlight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highlight>
                  <a:srgbClr val="FFFF00"/>
                </a:highlight>
              </a:rPr>
              <a:t>곰팡이는 </a:t>
            </a:r>
            <a:r>
              <a:rPr lang="en-US" altLang="ko-KR" dirty="0">
                <a:highlight>
                  <a:srgbClr val="FFFF00"/>
                </a:highlight>
              </a:rPr>
              <a:t>2</a:t>
            </a:r>
            <a:r>
              <a:rPr lang="ko-KR" altLang="en-US" dirty="0" err="1">
                <a:highlight>
                  <a:srgbClr val="FFFF00"/>
                </a:highlight>
              </a:rPr>
              <a:t>분뒤</a:t>
            </a:r>
            <a:r>
              <a:rPr lang="ko-KR" altLang="en-US" dirty="0">
                <a:highlight>
                  <a:srgbClr val="FFFF00"/>
                </a:highlight>
              </a:rPr>
              <a:t> 복제 </a:t>
            </a:r>
            <a:endParaRPr lang="en-US" altLang="ko-KR" dirty="0">
              <a:highlight>
                <a:srgbClr val="FFFF00"/>
              </a:highlight>
            </a:endParaRPr>
          </a:p>
          <a:p>
            <a:pPr marL="342900" indent="-342900">
              <a:buAutoNum type="arabicPeriod"/>
            </a:pPr>
            <a:endParaRPr lang="en-US" altLang="ko-KR" dirty="0">
              <a:highlight>
                <a:srgbClr val="FFFF00"/>
              </a:highlight>
            </a:endParaRPr>
          </a:p>
          <a:p>
            <a:pPr marL="342900" indent="-342900">
              <a:buAutoNum type="arabicPeriod"/>
            </a:pPr>
            <a:r>
              <a:rPr lang="ko-KR" altLang="en-US" dirty="0" err="1"/>
              <a:t>반환값</a:t>
            </a:r>
            <a:r>
              <a:rPr lang="en-US" altLang="ko-KR" dirty="0"/>
              <a:t>: </a:t>
            </a:r>
            <a:r>
              <a:rPr lang="ko-KR" altLang="en-US" dirty="0">
                <a:highlight>
                  <a:srgbClr val="FFFF00"/>
                </a:highlight>
              </a:rPr>
              <a:t>모든 곰팡이의 개수</a:t>
            </a:r>
            <a:endParaRPr lang="en-US" altLang="ko-KR" dirty="0">
              <a:highlight>
                <a:srgbClr val="FFFF00"/>
              </a:highlight>
            </a:endParaRP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[</a:t>
            </a:r>
            <a:r>
              <a:rPr lang="ko-KR" altLang="en-US" dirty="0" err="1"/>
              <a:t>시간복잡도</a:t>
            </a:r>
            <a:r>
              <a:rPr lang="ko-KR" altLang="en-US" dirty="0"/>
              <a:t> 고려</a:t>
            </a:r>
            <a:r>
              <a:rPr lang="en-US" altLang="ko-KR" dirty="0"/>
              <a:t>]</a:t>
            </a:r>
          </a:p>
          <a:p>
            <a:r>
              <a:rPr lang="en-US" altLang="ko-KR" dirty="0"/>
              <a:t>N</a:t>
            </a:r>
            <a:r>
              <a:rPr lang="ko-KR" altLang="en-US" dirty="0"/>
              <a:t>은 최대 </a:t>
            </a:r>
            <a:r>
              <a:rPr lang="en-US" altLang="ko-KR" dirty="0"/>
              <a:t>10^12    &gt;  O(N)</a:t>
            </a:r>
            <a:r>
              <a:rPr lang="ko-KR" altLang="en-US" dirty="0"/>
              <a:t>로 해결할 수 없음 </a:t>
            </a:r>
            <a:r>
              <a:rPr lang="en-US" altLang="ko-KR" dirty="0"/>
              <a:t>(</a:t>
            </a:r>
            <a:r>
              <a:rPr lang="ko-KR" altLang="en-US" dirty="0"/>
              <a:t>완전탐색 </a:t>
            </a:r>
            <a:r>
              <a:rPr lang="en-US" altLang="ko-KR" dirty="0"/>
              <a:t>X)</a:t>
            </a:r>
          </a:p>
          <a:p>
            <a:r>
              <a:rPr lang="en-US" altLang="ko-KR" dirty="0"/>
              <a:t>	         &gt;  O(</a:t>
            </a:r>
            <a:r>
              <a:rPr lang="en-US" altLang="ko-KR" dirty="0" err="1"/>
              <a:t>logN</a:t>
            </a:r>
            <a:r>
              <a:rPr lang="en-US" altLang="ko-KR" dirty="0"/>
              <a:t>)</a:t>
            </a:r>
            <a:r>
              <a:rPr lang="ko-KR" altLang="en-US" dirty="0"/>
              <a:t>이내로 해결해야 함 </a:t>
            </a:r>
            <a:endParaRPr lang="en-US" altLang="ko-KR" dirty="0"/>
          </a:p>
          <a:p>
            <a:r>
              <a:rPr lang="en-US" altLang="ko-KR" dirty="0"/>
              <a:t>		(</a:t>
            </a:r>
            <a:r>
              <a:rPr lang="ko-KR" altLang="en-US" dirty="0"/>
              <a:t>투</a:t>
            </a:r>
            <a:r>
              <a:rPr lang="en-US" altLang="ko-KR" dirty="0"/>
              <a:t>-</a:t>
            </a:r>
            <a:r>
              <a:rPr lang="ko-KR" altLang="en-US" dirty="0"/>
              <a:t>포인터</a:t>
            </a:r>
            <a:r>
              <a:rPr lang="en-US" altLang="ko-KR" dirty="0"/>
              <a:t>, </a:t>
            </a:r>
            <a:r>
              <a:rPr lang="ko-KR" altLang="en-US" dirty="0"/>
              <a:t>이분탐색</a:t>
            </a:r>
            <a:r>
              <a:rPr lang="en-US" altLang="ko-KR" dirty="0"/>
              <a:t>, </a:t>
            </a:r>
            <a:r>
              <a:rPr lang="ko-KR" altLang="en-US" dirty="0"/>
              <a:t>분할정복</a:t>
            </a:r>
            <a:r>
              <a:rPr lang="en-US" altLang="ko-KR" dirty="0"/>
              <a:t>, </a:t>
            </a:r>
            <a:r>
              <a:rPr lang="ko-KR" altLang="en-US" dirty="0" err="1"/>
              <a:t>그리디</a:t>
            </a:r>
            <a:r>
              <a:rPr lang="ko-KR" altLang="en-US" dirty="0"/>
              <a:t> 등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  </a:t>
            </a:r>
          </a:p>
          <a:p>
            <a:endParaRPr lang="en-US" altLang="ko-KR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6CF48082-24FF-406B-B794-1DBA92E24BA7}"/>
              </a:ext>
            </a:extLst>
          </p:cNvPr>
          <p:cNvCxnSpPr>
            <a:cxnSpLocks/>
          </p:cNvCxnSpPr>
          <p:nvPr/>
        </p:nvCxnSpPr>
        <p:spPr>
          <a:xfrm>
            <a:off x="645498" y="3028950"/>
            <a:ext cx="154525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075B22F-D409-4A1A-AEC8-BE13884E1A9F}"/>
              </a:ext>
            </a:extLst>
          </p:cNvPr>
          <p:cNvSpPr/>
          <p:nvPr/>
        </p:nvSpPr>
        <p:spPr>
          <a:xfrm>
            <a:off x="645498" y="2266950"/>
            <a:ext cx="3793152" cy="7715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003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9F4B0926-637B-41BE-B3F2-9F9035E3E48F}"/>
              </a:ext>
            </a:extLst>
          </p:cNvPr>
          <p:cNvSpPr/>
          <p:nvPr/>
        </p:nvSpPr>
        <p:spPr>
          <a:xfrm>
            <a:off x="8231979" y="3566199"/>
            <a:ext cx="3759995" cy="274887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AAFB0490-77BE-4959-8773-62774E00EA39}"/>
              </a:ext>
            </a:extLst>
          </p:cNvPr>
          <p:cNvSpPr/>
          <p:nvPr/>
        </p:nvSpPr>
        <p:spPr>
          <a:xfrm>
            <a:off x="8272462" y="1097201"/>
            <a:ext cx="3581399" cy="236412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321FDDC5-0CE6-4E9C-A165-0D99DD8B1044}"/>
              </a:ext>
            </a:extLst>
          </p:cNvPr>
          <p:cNvSpPr/>
          <p:nvPr/>
        </p:nvSpPr>
        <p:spPr>
          <a:xfrm>
            <a:off x="3696720" y="1204815"/>
            <a:ext cx="3933825" cy="274887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970AF763-FA93-4C81-AA27-EB92699FF04B}"/>
              </a:ext>
            </a:extLst>
          </p:cNvPr>
          <p:cNvSpPr/>
          <p:nvPr/>
        </p:nvSpPr>
        <p:spPr>
          <a:xfrm>
            <a:off x="188799" y="1170564"/>
            <a:ext cx="3105150" cy="2748876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685" y="287383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>
                <a:latin typeface="system-ui"/>
              </a:rPr>
              <a:t>나의 생각</a:t>
            </a:r>
            <a:r>
              <a:rPr lang="en-US" altLang="ko-KR" sz="3200" dirty="0">
                <a:latin typeface="system-ui"/>
              </a:rPr>
              <a:t>(</a:t>
            </a:r>
            <a:r>
              <a:rPr lang="ko-KR" altLang="en-US" sz="3200" dirty="0">
                <a:latin typeface="system-ui"/>
              </a:rPr>
              <a:t>피보나치 수열</a:t>
            </a:r>
            <a:r>
              <a:rPr lang="en-US" altLang="ko-KR" sz="3200" dirty="0">
                <a:latin typeface="system-ui"/>
              </a:rPr>
              <a:t>)</a:t>
            </a:r>
            <a:r>
              <a:rPr lang="ko-KR" altLang="en-US" sz="3200" dirty="0">
                <a:latin typeface="system-ui"/>
              </a:rPr>
              <a:t> </a:t>
            </a:r>
            <a:br>
              <a:rPr lang="ko-KR" altLang="en-US" sz="1400" b="1" i="0" dirty="0">
                <a:effectLst/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573B474D-A672-45F0-9754-16F0C86E9CFE}"/>
              </a:ext>
            </a:extLst>
          </p:cNvPr>
          <p:cNvSpPr/>
          <p:nvPr/>
        </p:nvSpPr>
        <p:spPr>
          <a:xfrm>
            <a:off x="591571" y="1344852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곰팡이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35448E0-FB0B-405D-9464-5900C0FAA1C0}"/>
              </a:ext>
            </a:extLst>
          </p:cNvPr>
          <p:cNvSpPr/>
          <p:nvPr/>
        </p:nvSpPr>
        <p:spPr>
          <a:xfrm>
            <a:off x="1139258" y="2545002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곰팡이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C48C2C40-78DD-42F9-9A5F-235A3BD1BBF0}"/>
              </a:ext>
            </a:extLst>
          </p:cNvPr>
          <p:cNvSpPr/>
          <p:nvPr/>
        </p:nvSpPr>
        <p:spPr>
          <a:xfrm>
            <a:off x="1944121" y="1344852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곰팡이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8B2255B-C7FF-49EF-AD3C-56CA9211D242}"/>
              </a:ext>
            </a:extLst>
          </p:cNvPr>
          <p:cNvSpPr/>
          <p:nvPr/>
        </p:nvSpPr>
        <p:spPr>
          <a:xfrm>
            <a:off x="4502262" y="1531503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곰팡이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36D9471D-0298-4FBD-AD05-D33A9A9DE4AE}"/>
              </a:ext>
            </a:extLst>
          </p:cNvPr>
          <p:cNvSpPr/>
          <p:nvPr/>
        </p:nvSpPr>
        <p:spPr>
          <a:xfrm>
            <a:off x="5120707" y="2661129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곰팡이</a:t>
            </a: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E47056C7-9E20-4356-96FC-CAA462E905EA}"/>
              </a:ext>
            </a:extLst>
          </p:cNvPr>
          <p:cNvSpPr/>
          <p:nvPr/>
        </p:nvSpPr>
        <p:spPr>
          <a:xfrm>
            <a:off x="5854813" y="1531503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곰팡이</a:t>
            </a: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70E97C80-5291-4D0E-B406-583507D21B19}"/>
              </a:ext>
            </a:extLst>
          </p:cNvPr>
          <p:cNvSpPr/>
          <p:nvPr/>
        </p:nvSpPr>
        <p:spPr>
          <a:xfrm>
            <a:off x="9205912" y="1167726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곰팡이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B7053F7D-571F-46AE-B2AD-6716BFF7BE19}"/>
              </a:ext>
            </a:extLst>
          </p:cNvPr>
          <p:cNvSpPr/>
          <p:nvPr/>
        </p:nvSpPr>
        <p:spPr>
          <a:xfrm>
            <a:off x="9753599" y="2367876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곰팡이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9EB33C97-4A0D-4503-B03C-95EEEB391E3B}"/>
              </a:ext>
            </a:extLst>
          </p:cNvPr>
          <p:cNvSpPr/>
          <p:nvPr/>
        </p:nvSpPr>
        <p:spPr>
          <a:xfrm>
            <a:off x="10558462" y="1167726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곰팡이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3A5E182B-04A2-4A20-AD1A-D5999688CB7C}"/>
              </a:ext>
            </a:extLst>
          </p:cNvPr>
          <p:cNvSpPr/>
          <p:nvPr/>
        </p:nvSpPr>
        <p:spPr>
          <a:xfrm>
            <a:off x="3849121" y="2664978"/>
            <a:ext cx="1095375" cy="104775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곰팡이</a:t>
            </a: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387C2FEC-4628-4C29-9782-AB6906F33A7D}"/>
              </a:ext>
            </a:extLst>
          </p:cNvPr>
          <p:cNvSpPr/>
          <p:nvPr/>
        </p:nvSpPr>
        <p:spPr>
          <a:xfrm>
            <a:off x="6450125" y="2661129"/>
            <a:ext cx="1095375" cy="1047750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곰팡이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2553227-41FC-4AAF-9965-9569EA208B7D}"/>
              </a:ext>
            </a:extLst>
          </p:cNvPr>
          <p:cNvSpPr/>
          <p:nvPr/>
        </p:nvSpPr>
        <p:spPr>
          <a:xfrm>
            <a:off x="8924924" y="3768051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곰팡이</a:t>
            </a: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95129C86-2496-4393-A51E-84BC60331B85}"/>
              </a:ext>
            </a:extLst>
          </p:cNvPr>
          <p:cNvSpPr/>
          <p:nvPr/>
        </p:nvSpPr>
        <p:spPr>
          <a:xfrm>
            <a:off x="9584530" y="4930101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곰팡이</a:t>
            </a: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9A162DA0-5438-49EE-A73F-AB961F34EA23}"/>
              </a:ext>
            </a:extLst>
          </p:cNvPr>
          <p:cNvSpPr/>
          <p:nvPr/>
        </p:nvSpPr>
        <p:spPr>
          <a:xfrm>
            <a:off x="10348911" y="3701376"/>
            <a:ext cx="1095375" cy="10477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곰팡이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F43C1F49-C248-4BCF-AF1B-9585C2E7719C}"/>
              </a:ext>
            </a:extLst>
          </p:cNvPr>
          <p:cNvSpPr/>
          <p:nvPr/>
        </p:nvSpPr>
        <p:spPr>
          <a:xfrm>
            <a:off x="8272462" y="4930101"/>
            <a:ext cx="1095375" cy="104775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곰팡이</a:t>
            </a: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485BF058-A97C-4F9D-ADB3-CA592A753751}"/>
              </a:ext>
            </a:extLst>
          </p:cNvPr>
          <p:cNvSpPr/>
          <p:nvPr/>
        </p:nvSpPr>
        <p:spPr>
          <a:xfrm>
            <a:off x="10896599" y="4930101"/>
            <a:ext cx="1095375" cy="1047750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곰팡이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C63FB65-8727-42C8-AF5A-16D90E0D8148}"/>
              </a:ext>
            </a:extLst>
          </p:cNvPr>
          <p:cNvCxnSpPr/>
          <p:nvPr/>
        </p:nvCxnSpPr>
        <p:spPr>
          <a:xfrm>
            <a:off x="7962900" y="1097201"/>
            <a:ext cx="0" cy="53131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A96FC11-AB6A-48F2-964B-FAE2F3D3B59A}"/>
              </a:ext>
            </a:extLst>
          </p:cNvPr>
          <p:cNvSpPr txBox="1"/>
          <p:nvPr/>
        </p:nvSpPr>
        <p:spPr>
          <a:xfrm>
            <a:off x="1078537" y="3946049"/>
            <a:ext cx="151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</a:t>
            </a:r>
            <a:r>
              <a:rPr lang="ko-KR" altLang="en-US" b="1" dirty="0"/>
              <a:t>분 전 상황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24BA24E-B8D1-4058-AE41-E235FCF51704}"/>
              </a:ext>
            </a:extLst>
          </p:cNvPr>
          <p:cNvSpPr txBox="1"/>
          <p:nvPr/>
        </p:nvSpPr>
        <p:spPr>
          <a:xfrm>
            <a:off x="5046206" y="3946049"/>
            <a:ext cx="151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1</a:t>
            </a:r>
            <a:r>
              <a:rPr lang="ko-KR" altLang="en-US" b="1" dirty="0"/>
              <a:t>분 전 상황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32A55EA-BF56-48E6-8ED0-AD4723BB289E}"/>
              </a:ext>
            </a:extLst>
          </p:cNvPr>
          <p:cNvSpPr txBox="1"/>
          <p:nvPr/>
        </p:nvSpPr>
        <p:spPr>
          <a:xfrm>
            <a:off x="9801225" y="713224"/>
            <a:ext cx="151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지금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D4D5F8C-5212-42DB-979B-BA09B1462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6642" y="4680526"/>
            <a:ext cx="3760155" cy="1546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1214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685" y="287383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>
                <a:latin typeface="system-ui"/>
              </a:rPr>
              <a:t>나의 생각</a:t>
            </a:r>
            <a:r>
              <a:rPr lang="en-US" altLang="ko-KR" sz="3200" dirty="0">
                <a:latin typeface="system-ui"/>
              </a:rPr>
              <a:t>(</a:t>
            </a:r>
            <a:r>
              <a:rPr lang="ko-KR" altLang="en-US" sz="3200" dirty="0">
                <a:latin typeface="system-ui"/>
              </a:rPr>
              <a:t>시간 복잡도 고려 </a:t>
            </a:r>
            <a:r>
              <a:rPr lang="en-US" altLang="ko-KR" sz="3200" dirty="0">
                <a:latin typeface="system-ui"/>
              </a:rPr>
              <a:t>=&gt;</a:t>
            </a:r>
            <a:r>
              <a:rPr lang="ko-KR" altLang="en-US" sz="3200" dirty="0">
                <a:latin typeface="system-ui"/>
              </a:rPr>
              <a:t>분할 정복</a:t>
            </a:r>
            <a:r>
              <a:rPr lang="en-US" altLang="ko-KR" sz="3200" dirty="0">
                <a:latin typeface="system-ui"/>
              </a:rPr>
              <a:t>(</a:t>
            </a:r>
            <a:r>
              <a:rPr lang="ko-KR" altLang="en-US" sz="3200" dirty="0">
                <a:latin typeface="system-ui"/>
              </a:rPr>
              <a:t>행렬 제곱</a:t>
            </a:r>
            <a:r>
              <a:rPr lang="en-US" altLang="ko-KR" sz="3200" dirty="0">
                <a:latin typeface="system-ui"/>
              </a:rPr>
              <a:t>)</a:t>
            </a:r>
            <a:br>
              <a:rPr lang="ko-KR" altLang="en-US" sz="1400" b="1" i="0" dirty="0">
                <a:effectLst/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FA13CCD-CB9C-4F48-9908-6328B54135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661" y="1395296"/>
            <a:ext cx="3382899" cy="26147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D4B037-2D41-42B2-9A43-1ADEE67DDA54}"/>
              </a:ext>
            </a:extLst>
          </p:cNvPr>
          <p:cNvSpPr txBox="1"/>
          <p:nvPr/>
        </p:nvSpPr>
        <p:spPr>
          <a:xfrm>
            <a:off x="315685" y="4060434"/>
            <a:ext cx="37895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피보나치 수열은 행렬의 곱으로 표현 가능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57ACEEA-F715-47F5-9D48-7803B8C600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1447" b="78913"/>
          <a:stretch/>
        </p:blipFill>
        <p:spPr>
          <a:xfrm>
            <a:off x="315685" y="4368211"/>
            <a:ext cx="5713640" cy="192387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03282A0-EBFB-4982-9CBE-D545E7F348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175" r="1233"/>
          <a:stretch/>
        </p:blipFill>
        <p:spPr>
          <a:xfrm>
            <a:off x="6692084" y="1395296"/>
            <a:ext cx="5028580" cy="49063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07871C-07A9-404D-AA31-E81939ABF9BF}"/>
              </a:ext>
            </a:extLst>
          </p:cNvPr>
          <p:cNvSpPr txBox="1"/>
          <p:nvPr/>
        </p:nvSpPr>
        <p:spPr>
          <a:xfrm>
            <a:off x="404661" y="6198126"/>
            <a:ext cx="7771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highlight>
                  <a:srgbClr val="FFFF00"/>
                </a:highlight>
              </a:rPr>
              <a:t>가장 큰 행렬 제곱을 구하고 </a:t>
            </a:r>
            <a:r>
              <a:rPr lang="en-US" altLang="ko-KR" b="1" dirty="0">
                <a:highlight>
                  <a:srgbClr val="FFFF00"/>
                </a:highlight>
              </a:rPr>
              <a:t>(</a:t>
            </a:r>
            <a:r>
              <a:rPr lang="ko-KR" altLang="en-US" b="1" dirty="0">
                <a:highlight>
                  <a:srgbClr val="FFFF00"/>
                </a:highlight>
              </a:rPr>
              <a:t>분할</a:t>
            </a:r>
            <a:r>
              <a:rPr lang="en-US" altLang="ko-KR" b="1" dirty="0">
                <a:highlight>
                  <a:srgbClr val="FFFF00"/>
                </a:highlight>
              </a:rPr>
              <a:t>)   </a:t>
            </a:r>
            <a:r>
              <a:rPr lang="en-US" altLang="ko-KR" dirty="0"/>
              <a:t>+ </a:t>
            </a:r>
            <a:r>
              <a:rPr lang="ko-KR" altLang="en-US" b="1" dirty="0">
                <a:highlight>
                  <a:srgbClr val="FFFF00"/>
                </a:highlight>
              </a:rPr>
              <a:t>곱으로 표현</a:t>
            </a:r>
            <a:r>
              <a:rPr lang="en-US" altLang="ko-KR" b="1" dirty="0">
                <a:highlight>
                  <a:srgbClr val="FFFF00"/>
                </a:highlight>
              </a:rPr>
              <a:t>(</a:t>
            </a:r>
            <a:r>
              <a:rPr lang="ko-KR" altLang="en-US" b="1" dirty="0">
                <a:highlight>
                  <a:srgbClr val="FFFF00"/>
                </a:highlight>
              </a:rPr>
              <a:t>정복</a:t>
            </a:r>
            <a:r>
              <a:rPr lang="en-US" altLang="ko-KR" b="1" dirty="0">
                <a:highlight>
                  <a:srgbClr val="FFFF00"/>
                </a:highlight>
              </a:rPr>
              <a:t>)</a:t>
            </a:r>
            <a:endParaRPr lang="ko-KR" altLang="en-US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62649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685" y="287383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600" dirty="0">
                <a:latin typeface="system-ui"/>
              </a:rPr>
              <a:t>소스코드</a:t>
            </a:r>
            <a:br>
              <a:rPr lang="ko-KR" altLang="en-US" sz="1400" b="1" i="0" dirty="0">
                <a:effectLst/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4D4454-4868-45DB-A948-2EC28DEEC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64" y="1328400"/>
            <a:ext cx="5163271" cy="48298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783E3FC-7529-4739-90B6-12550577BC4E}"/>
              </a:ext>
            </a:extLst>
          </p:cNvPr>
          <p:cNvSpPr txBox="1"/>
          <p:nvPr/>
        </p:nvSpPr>
        <p:spPr>
          <a:xfrm>
            <a:off x="6214704" y="5976774"/>
            <a:ext cx="61055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https://www.acmicpc.net/problem/11444</a:t>
            </a:r>
            <a:r>
              <a:rPr lang="ko-KR" altLang="en-US" dirty="0"/>
              <a:t> </a:t>
            </a:r>
          </a:p>
        </p:txBody>
      </p:sp>
      <p:sp>
        <p:nvSpPr>
          <p:cNvPr id="14" name="Google Shape;57;p11">
            <a:extLst>
              <a:ext uri="{FF2B5EF4-FFF2-40B4-BE49-F238E27FC236}">
                <a16:creationId xmlns:a16="http://schemas.microsoft.com/office/drawing/2014/main" id="{BC3AE4B3-8F47-40A4-9E0B-CFE535DC494B}"/>
              </a:ext>
            </a:extLst>
          </p:cNvPr>
          <p:cNvSpPr txBox="1">
            <a:spLocks/>
          </p:cNvSpPr>
          <p:nvPr/>
        </p:nvSpPr>
        <p:spPr>
          <a:xfrm>
            <a:off x="6198012" y="1101770"/>
            <a:ext cx="5527624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446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1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1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1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1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1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1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1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1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2400" dirty="0">
                <a:latin typeface="system-ui"/>
              </a:rPr>
              <a:t>유사 문제 </a:t>
            </a:r>
            <a:r>
              <a:rPr lang="en-US" altLang="ko-KR" sz="2400" dirty="0">
                <a:latin typeface="system-ui"/>
              </a:rPr>
              <a:t>(</a:t>
            </a:r>
            <a:r>
              <a:rPr lang="ko-KR" altLang="en-US" sz="2400" dirty="0">
                <a:latin typeface="system-ui"/>
              </a:rPr>
              <a:t>백준</a:t>
            </a:r>
            <a:r>
              <a:rPr lang="en-US" altLang="ko-KR" sz="2400" dirty="0">
                <a:latin typeface="system-ui"/>
              </a:rPr>
              <a:t>)   </a:t>
            </a:r>
            <a:r>
              <a:rPr lang="ko-KR" altLang="en-US" sz="2400" dirty="0">
                <a:latin typeface="system-ui"/>
              </a:rPr>
              <a:t>피보나치 수 </a:t>
            </a:r>
            <a:r>
              <a:rPr lang="en-US" altLang="ko-KR" sz="2400" dirty="0">
                <a:latin typeface="system-ui"/>
              </a:rPr>
              <a:t>6</a:t>
            </a:r>
            <a:br>
              <a:rPr lang="ko-KR" altLang="en-US" sz="1400" dirty="0"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51B7D13-55E6-4E7A-A1CD-E55C3B1CFC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0" y="1862137"/>
            <a:ext cx="5163271" cy="411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85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레인보우 INNER VIEW] #63 열심히 일한 자여... 떠나라!🔥'리프레쉬 복지제도' 후기 인터뷰 3편 : 네이버 블로그">
            <a:extLst>
              <a:ext uri="{FF2B5EF4-FFF2-40B4-BE49-F238E27FC236}">
                <a16:creationId xmlns:a16="http://schemas.microsoft.com/office/drawing/2014/main" id="{9C50BD75-AA65-445D-8A50-7EC9722D3AA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46227"/>
            <a:ext cx="4105276" cy="4812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57;p11">
            <a:extLst>
              <a:ext uri="{FF2B5EF4-FFF2-40B4-BE49-F238E27FC236}">
                <a16:creationId xmlns:a16="http://schemas.microsoft.com/office/drawing/2014/main" id="{5C5CF89A-6DE9-4E17-8017-C451CF619716}"/>
              </a:ext>
            </a:extLst>
          </p:cNvPr>
          <p:cNvSpPr txBox="1">
            <a:spLocks/>
          </p:cNvSpPr>
          <p:nvPr/>
        </p:nvSpPr>
        <p:spPr>
          <a:xfrm>
            <a:off x="762000" y="485206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sz="3200" b="1" dirty="0">
                <a:latin typeface="system-ui"/>
              </a:rPr>
              <a:t>경청해 주셔서 감사합니다</a:t>
            </a:r>
            <a:r>
              <a:rPr lang="en-US" altLang="ko-KR" sz="3200" b="1" dirty="0">
                <a:latin typeface="system-ui"/>
              </a:rPr>
              <a:t>.                          </a:t>
            </a:r>
            <a:r>
              <a:rPr lang="ko-KR" altLang="en-US" sz="3200" b="1" dirty="0">
                <a:latin typeface="system-ui"/>
              </a:rPr>
              <a:t>월요일 파이팅</a:t>
            </a:r>
            <a:r>
              <a:rPr lang="en-US" altLang="ko-KR" sz="3200" b="1" dirty="0">
                <a:latin typeface="system-ui"/>
              </a:rPr>
              <a:t>!</a:t>
            </a:r>
            <a:br>
              <a:rPr lang="ko-KR" altLang="en-US" sz="1400" b="1" dirty="0"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pic>
        <p:nvPicPr>
          <p:cNvPr id="1032" name="Picture 8" descr="스폰지밥 - 월요일좋아 (월요일송) : 네이버 블로그">
            <a:extLst>
              <a:ext uri="{FF2B5EF4-FFF2-40B4-BE49-F238E27FC236}">
                <a16:creationId xmlns:a16="http://schemas.microsoft.com/office/drawing/2014/main" id="{F64385C2-A1BC-47C6-9BCF-10D519A35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0" y="1114050"/>
            <a:ext cx="5410200" cy="483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햄버거집을 그냥 지나치자 서러움에 '눈물이 고인 댕댕이' : 네이버 포스트">
            <a:extLst>
              <a:ext uri="{FF2B5EF4-FFF2-40B4-BE49-F238E27FC236}">
                <a16:creationId xmlns:a16="http://schemas.microsoft.com/office/drawing/2014/main" id="{5580E542-535A-4EFB-B325-E883672AD0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3" r="8714"/>
          <a:stretch/>
        </p:blipFill>
        <p:spPr bwMode="auto">
          <a:xfrm>
            <a:off x="8381462" y="3009361"/>
            <a:ext cx="1695988" cy="169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6857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파랑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114dcef-bd0d-459c-b9d7-fc63398cdbee" xsi:nil="true"/>
    <lcf76f155ced4ddcb4097134ff3c332f xmlns="1857a468-9f2d-455b-8425-136ceb0ac253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61AA2C327A4324587CA5B8F932705FD" ma:contentTypeVersion="16" ma:contentTypeDescription="새 문서를 만듭니다." ma:contentTypeScope="" ma:versionID="e9974894dc087bc702e39d51fac416ef">
  <xsd:schema xmlns:xsd="http://www.w3.org/2001/XMLSchema" xmlns:xs="http://www.w3.org/2001/XMLSchema" xmlns:p="http://schemas.microsoft.com/office/2006/metadata/properties" xmlns:ns2="1857a468-9f2d-455b-8425-136ceb0ac253" xmlns:ns3="9114dcef-bd0d-459c-b9d7-fc63398cdbee" targetNamespace="http://schemas.microsoft.com/office/2006/metadata/properties" ma:root="true" ma:fieldsID="41cd493e84cfcb347ae251f59b06abf5" ns2:_="" ns3:_="">
    <xsd:import namespace="1857a468-9f2d-455b-8425-136ceb0ac253"/>
    <xsd:import namespace="9114dcef-bd0d-459c-b9d7-fc63398cdbe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57a468-9f2d-455b-8425-136ceb0ac2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f1fa32a7-7a11-4d23-adca-71b1597c76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4dcef-bd0d-459c-b9d7-fc63398cdbee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54c65a67-eaa7-4f9d-a1f2-c1ec469a375d}" ma:internalName="TaxCatchAll" ma:showField="CatchAllData" ma:web="9114dcef-bd0d-459c-b9d7-fc63398cdbe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474F5F0-E47C-4CD4-9BF1-D80ACD90DC05}">
  <ds:schemaRefs>
    <ds:schemaRef ds:uri="http://purl.org/dc/dcmitype/"/>
    <ds:schemaRef ds:uri="http://schemas.microsoft.com/office/2006/documentManagement/types"/>
    <ds:schemaRef ds:uri="9114dcef-bd0d-459c-b9d7-fc63398cdbee"/>
    <ds:schemaRef ds:uri="http://www.w3.org/XML/1998/namespace"/>
    <ds:schemaRef ds:uri="http://purl.org/dc/elements/1.1/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1857a468-9f2d-455b-8425-136ceb0ac253"/>
  </ds:schemaRefs>
</ds:datastoreItem>
</file>

<file path=customXml/itemProps2.xml><?xml version="1.0" encoding="utf-8"?>
<ds:datastoreItem xmlns:ds="http://schemas.openxmlformats.org/officeDocument/2006/customXml" ds:itemID="{EB6E4AB4-6812-4825-A477-08F4E47042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29138D2-7D62-4711-8DD2-E2A210C093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857a468-9f2d-455b-8425-136ceb0ac253"/>
    <ds:schemaRef ds:uri="9114dcef-bd0d-459c-b9d7-fc63398cdbe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7831</TotalTime>
  <Words>176</Words>
  <Application>Microsoft Office PowerPoint</Application>
  <PresentationFormat>와이드스크린</PresentationFormat>
  <Paragraphs>46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Noto Sans Symbols</vt:lpstr>
      <vt:lpstr>system-ui</vt:lpstr>
      <vt:lpstr>나눔스퀘어 네오 ExtraBold</vt:lpstr>
      <vt:lpstr>나눔스퀘어 네오 Heavy</vt:lpstr>
      <vt:lpstr>나눔스퀘어 네오 Regular</vt:lpstr>
      <vt:lpstr>Malgun Gothic</vt:lpstr>
      <vt:lpstr>Malgun Gothic</vt:lpstr>
      <vt:lpstr>Arial</vt:lpstr>
      <vt:lpstr>Calibri</vt:lpstr>
      <vt:lpstr>Office 테마</vt:lpstr>
      <vt:lpstr>PowerPoint 프레젠테이션</vt:lpstr>
      <vt:lpstr>곰팡이 (고급) </vt:lpstr>
      <vt:lpstr>나의 생각(피보나치 수열)  </vt:lpstr>
      <vt:lpstr>나의 생각(시간 복잡도 고려 =&gt;분할 정복(행렬 제곱) </vt:lpstr>
      <vt:lpstr>소스코드 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양정우</cp:lastModifiedBy>
  <cp:revision>398</cp:revision>
  <dcterms:modified xsi:type="dcterms:W3CDTF">2024-11-17T13:37:34Z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16c548c-0cd3-4220-987a-a58bfd9a89d4_Enabled">
    <vt:lpwstr>true</vt:lpwstr>
  </property>
  <property fmtid="{D5CDD505-2E9C-101B-9397-08002B2CF9AE}" pid="3" name="MSIP_Label_b16c548c-0cd3-4220-987a-a58bfd9a89d4_SetDate">
    <vt:lpwstr>2022-01-28T12:25:58Z</vt:lpwstr>
  </property>
  <property fmtid="{D5CDD505-2E9C-101B-9397-08002B2CF9AE}" pid="4" name="MSIP_Label_b16c548c-0cd3-4220-987a-a58bfd9a89d4_Method">
    <vt:lpwstr>Privileged</vt:lpwstr>
  </property>
  <property fmtid="{D5CDD505-2E9C-101B-9397-08002B2CF9AE}" pid="5" name="MSIP_Label_b16c548c-0cd3-4220-987a-a58bfd9a89d4_Name">
    <vt:lpwstr>b16c548c-0cd3-4220-987a-a58bfd9a89d4</vt:lpwstr>
  </property>
  <property fmtid="{D5CDD505-2E9C-101B-9397-08002B2CF9AE}" pid="6" name="MSIP_Label_b16c548c-0cd3-4220-987a-a58bfd9a89d4_SiteId">
    <vt:lpwstr>522a0f89-ae58-43b6-821b-2b06cecc7d8a</vt:lpwstr>
  </property>
  <property fmtid="{D5CDD505-2E9C-101B-9397-08002B2CF9AE}" pid="7" name="MSIP_Label_b16c548c-0cd3-4220-987a-a58bfd9a89d4_ActionId">
    <vt:lpwstr>0e831c6a-4daf-459e-a66c-38ad3bcc73cf</vt:lpwstr>
  </property>
  <property fmtid="{D5CDD505-2E9C-101B-9397-08002B2CF9AE}" pid="8" name="MSIP_Label_b16c548c-0cd3-4220-987a-a58bfd9a89d4_ContentBits">
    <vt:lpwstr>0</vt:lpwstr>
  </property>
  <property fmtid="{D5CDD505-2E9C-101B-9397-08002B2CF9AE}" pid="9" name="ContentTypeId">
    <vt:lpwstr>0x010100661AA2C327A4324587CA5B8F932705FD</vt:lpwstr>
  </property>
  <property fmtid="{D5CDD505-2E9C-101B-9397-08002B2CF9AE}" pid="10" name="MediaServiceImageTags">
    <vt:lpwstr/>
  </property>
</Properties>
</file>

<file path=docProps/thumbnail.jpeg>
</file>